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81" r:id="rId4"/>
    <p:sldId id="282" r:id="rId5"/>
    <p:sldId id="261" r:id="rId6"/>
    <p:sldId id="257" r:id="rId7"/>
    <p:sldId id="266" r:id="rId8"/>
    <p:sldId id="270" r:id="rId9"/>
    <p:sldId id="271" r:id="rId10"/>
    <p:sldId id="272" r:id="rId11"/>
    <p:sldId id="273" r:id="rId12"/>
    <p:sldId id="278" r:id="rId13"/>
    <p:sldId id="274" r:id="rId14"/>
    <p:sldId id="275" r:id="rId15"/>
    <p:sldId id="277" r:id="rId16"/>
    <p:sldId id="269" r:id="rId17"/>
    <p:sldId id="267" r:id="rId18"/>
    <p:sldId id="268" r:id="rId19"/>
    <p:sldId id="279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tten, N." initials="O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DA8B4-B336-4B9C-8072-1502E6C129B2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9589F-46B5-4E99-9A80-CC7299B57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07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6F72D-5098-4D30-BCCC-89500C4DB865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A408C-F835-40C7-94DC-09607B6C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5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Uitleg vrije tempo model (divergente differentiatie)</a:t>
            </a:r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00615B-D6B3-4B91-A1F3-311CE96DC6B5}" type="slidenum">
              <a:rPr lang="nl-NL" altLang="nl-NL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nl-NL" altLang="nl-NL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1600" dirty="0" smtClean="0"/>
              <a:t>Uitgangspunten:</a:t>
            </a:r>
          </a:p>
          <a:p>
            <a:pPr>
              <a:buFontTx/>
              <a:buChar char="•"/>
            </a:pPr>
            <a:r>
              <a:rPr lang="nl-NL" altLang="nl-NL" sz="1600" dirty="0" smtClean="0"/>
              <a:t> Maximale ontplooiing van alle leerlingen</a:t>
            </a:r>
          </a:p>
          <a:p>
            <a:pPr>
              <a:buFontTx/>
              <a:buChar char="•"/>
            </a:pPr>
            <a:r>
              <a:rPr lang="nl-NL" altLang="nl-NL" sz="1600" dirty="0" smtClean="0"/>
              <a:t>Beginnen met volgende onderwijseenheid, als alle leerlingen </a:t>
            </a:r>
          </a:p>
          <a:p>
            <a:r>
              <a:rPr lang="nl-NL" altLang="nl-NL" sz="1600" dirty="0" smtClean="0"/>
              <a:t>basisstof beheersen.</a:t>
            </a:r>
          </a:p>
          <a:p>
            <a:endParaRPr lang="nl-NL" altLang="nl-NL" sz="1600" dirty="0" smtClean="0"/>
          </a:p>
          <a:p>
            <a:r>
              <a:rPr lang="nl-NL" altLang="nl-NL" sz="1600" dirty="0" err="1" smtClean="0"/>
              <a:t>Formatief</a:t>
            </a:r>
            <a:r>
              <a:rPr lang="nl-NL" altLang="nl-NL" sz="1600" dirty="0" smtClean="0"/>
              <a:t> beoordelen:</a:t>
            </a:r>
          </a:p>
          <a:p>
            <a:endParaRPr lang="nl-NL" altLang="nl-NL" sz="1600" dirty="0" smtClean="0"/>
          </a:p>
          <a:p>
            <a:r>
              <a:rPr lang="nl-NL" altLang="nl-NL" sz="1600" dirty="0" smtClean="0"/>
              <a:t>Toets, presentatie </a:t>
            </a:r>
            <a:r>
              <a:rPr lang="nl-NL" altLang="nl-NL" sz="1600" dirty="0" err="1" smtClean="0"/>
              <a:t>etc</a:t>
            </a:r>
            <a:r>
              <a:rPr lang="nl-NL" altLang="nl-NL" sz="1600" dirty="0" smtClean="0"/>
              <a:t>… </a:t>
            </a: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C5C2C5-E531-4D06-8C97-A02187680083}" type="slidenum">
              <a:rPr lang="nl-NL" altLang="nl-NL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nl-NL" altLang="nl-NL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4B66-41D5-4130-B47F-8D3D78F9DC5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B233762-9D2C-4843-87E6-88CAFD5E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32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4B66-41D5-4130-B47F-8D3D78F9DC5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3762-9D2C-4843-87E6-88CAFD5E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1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4B66-41D5-4130-B47F-8D3D78F9DC5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3762-9D2C-4843-87E6-88CAFD5E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89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4B66-41D5-4130-B47F-8D3D78F9DC5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3762-9D2C-4843-87E6-88CAFD5E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95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624B66-41D5-4130-B47F-8D3D78F9DC5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B233762-9D2C-4843-87E6-88CAFD5E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5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4B66-41D5-4130-B47F-8D3D78F9DC5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3762-9D2C-4843-87E6-88CAFD5E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22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4B66-41D5-4130-B47F-8D3D78F9DC5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3762-9D2C-4843-87E6-88CAFD5E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5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624B66-41D5-4130-B47F-8D3D78F9DC5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3762-9D2C-4843-87E6-88CAFD5E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1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4B66-41D5-4130-B47F-8D3D78F9DC5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3762-9D2C-4843-87E6-88CAFD5E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44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4B66-41D5-4130-B47F-8D3D78F9DC5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3762-9D2C-4843-87E6-88CAFD5E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48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4B66-41D5-4130-B47F-8D3D78F9DC5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3762-9D2C-4843-87E6-88CAFD5E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37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624B66-41D5-4130-B47F-8D3D78F9DC5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B233762-9D2C-4843-87E6-88CAFD5E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2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MJq6tYDqfBk&amp;annotation_id=annotation_109091&amp;feature=i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nl-NL" dirty="0"/>
              <a:t>Vakdidactiek en Onderwijskunde 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13129" y="5733256"/>
            <a:ext cx="6400800" cy="864096"/>
          </a:xfrm>
        </p:spPr>
        <p:txBody>
          <a:bodyPr/>
          <a:lstStyle/>
          <a:p>
            <a:r>
              <a:rPr lang="nl-NL" dirty="0"/>
              <a:t>De kunst van het onderwijzen</a:t>
            </a:r>
          </a:p>
          <a:p>
            <a:r>
              <a:rPr lang="nl-NL" dirty="0"/>
              <a:t>College 2</a:t>
            </a:r>
          </a:p>
        </p:txBody>
      </p:sp>
      <p:pic>
        <p:nvPicPr>
          <p:cNvPr id="4" name="Picture 6" descr="http://www.docukit.nl/inhoud/NEW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465"/>
            <a:ext cx="336497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3778"/>
            <a:ext cx="402956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4</a:t>
            </a:r>
            <a:r>
              <a:rPr lang="nl-NL" altLang="nl-NL" dirty="0" smtClean="0"/>
              <a:t> invalshoeken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nl-NL" altLang="nl-NL" dirty="0" smtClean="0"/>
              <a:t>Variatie in leertijd</a:t>
            </a:r>
          </a:p>
          <a:p>
            <a:pPr marL="609600" indent="-609600">
              <a:buFontTx/>
              <a:buAutoNum type="arabicPeriod"/>
            </a:pPr>
            <a:endParaRPr lang="nl-NL" altLang="nl-NL" dirty="0" smtClean="0"/>
          </a:p>
          <a:p>
            <a:pPr marL="609600" indent="-609600">
              <a:buFontTx/>
              <a:buAutoNum type="arabicPeriod"/>
            </a:pPr>
            <a:r>
              <a:rPr lang="nl-NL" altLang="nl-NL" dirty="0" smtClean="0"/>
              <a:t>Variatie in leerstof (inhoud)</a:t>
            </a:r>
          </a:p>
          <a:p>
            <a:pPr marL="609600" indent="-609600">
              <a:buFontTx/>
              <a:buAutoNum type="arabicPeriod"/>
            </a:pPr>
            <a:endParaRPr lang="nl-NL" altLang="nl-NL" dirty="0" smtClean="0"/>
          </a:p>
          <a:p>
            <a:pPr marL="609600" indent="-609600">
              <a:buFontTx/>
              <a:buAutoNum type="arabicPeriod"/>
            </a:pPr>
            <a:r>
              <a:rPr lang="nl-NL" altLang="nl-NL" dirty="0" smtClean="0"/>
              <a:t>Variatie in instructie</a:t>
            </a:r>
          </a:p>
          <a:p>
            <a:pPr marL="609600" indent="-609600">
              <a:buFontTx/>
              <a:buAutoNum type="arabicPeriod"/>
            </a:pPr>
            <a:endParaRPr lang="nl-NL" altLang="nl-NL" dirty="0"/>
          </a:p>
          <a:p>
            <a:pPr marL="609600" indent="-609600">
              <a:buFontTx/>
              <a:buAutoNum type="arabicPeriod"/>
            </a:pPr>
            <a:r>
              <a:rPr lang="nl-NL" altLang="nl-NL" dirty="0" smtClean="0"/>
              <a:t>Variatie in leervoorkeur/leerstijl</a:t>
            </a:r>
          </a:p>
        </p:txBody>
      </p:sp>
    </p:spTree>
    <p:extLst>
      <p:ext uri="{BB962C8B-B14F-4D97-AF65-F5344CB8AC3E}">
        <p14:creationId xmlns:p14="http://schemas.microsoft.com/office/powerpoint/2010/main" val="3604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altLang="nl-NL" dirty="0" smtClean="0"/>
              <a:t>Divergente differentiatie</a:t>
            </a:r>
            <a:br>
              <a:rPr lang="nl-NL" altLang="nl-NL" dirty="0" smtClean="0"/>
            </a:br>
            <a:r>
              <a:rPr lang="nl-NL" altLang="nl-NL" dirty="0"/>
              <a:t>(</a:t>
            </a:r>
            <a:r>
              <a:rPr lang="nl-NL" altLang="nl-NL" dirty="0" smtClean="0"/>
              <a:t>Vrije tempo model)</a:t>
            </a:r>
            <a:br>
              <a:rPr lang="nl-NL" altLang="nl-NL" dirty="0" smtClean="0"/>
            </a:br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>versus</a:t>
            </a:r>
            <a:br>
              <a:rPr lang="nl-NL" altLang="nl-NL" dirty="0" smtClean="0"/>
            </a:br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>Convergente differentiatie</a:t>
            </a:r>
            <a:br>
              <a:rPr lang="nl-NL" altLang="nl-NL" dirty="0" smtClean="0"/>
            </a:br>
            <a:r>
              <a:rPr lang="nl-NL" altLang="nl-NL" dirty="0"/>
              <a:t>(</a:t>
            </a:r>
            <a:r>
              <a:rPr lang="nl-NL" altLang="nl-NL" dirty="0" smtClean="0"/>
              <a:t>BHV model)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1791469" cy="122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3506187" cy="18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2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Divergente differentiatie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Verschillende groepen werken met verschillende doelen. instructie, en verwerking.</a:t>
            </a:r>
          </a:p>
          <a:p>
            <a:r>
              <a:rPr lang="nl-NL" sz="2400" dirty="0" smtClean="0"/>
              <a:t>Na verloop van tijd worden verschillen steeds groter</a:t>
            </a:r>
          </a:p>
          <a:p>
            <a:r>
              <a:rPr lang="nl-NL" sz="2400" dirty="0" smtClean="0"/>
              <a:t>Voorbeeld tempodifferentiatie, werken in niveaugroepen, etc</a:t>
            </a:r>
            <a:r>
              <a:rPr lang="nl-NL" dirty="0" smtClean="0"/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21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Convergente differentiatie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7696200" cy="3657600"/>
          </a:xfrm>
        </p:spPr>
        <p:txBody>
          <a:bodyPr/>
          <a:lstStyle/>
          <a:p>
            <a:pPr>
              <a:defRPr/>
            </a:pPr>
            <a:r>
              <a:rPr lang="nl-NL" altLang="nl-NL" sz="3600" dirty="0" smtClean="0"/>
              <a:t>Minimumdoelen gelijk voor alle leerlingen</a:t>
            </a:r>
          </a:p>
          <a:p>
            <a:pPr marL="0" indent="0">
              <a:buFontTx/>
              <a:buNone/>
              <a:defRPr/>
            </a:pPr>
            <a:endParaRPr lang="nl-NL" altLang="nl-NL" sz="3600" dirty="0" smtClean="0"/>
          </a:p>
          <a:p>
            <a:pPr>
              <a:defRPr/>
            </a:pPr>
            <a:r>
              <a:rPr lang="nl-NL" altLang="nl-NL" sz="3600" dirty="0" smtClean="0"/>
              <a:t>Basisstof – Herhaling – Verrijking (meer en/of moeilijker) (BHV)</a:t>
            </a:r>
          </a:p>
        </p:txBody>
      </p:sp>
    </p:spTree>
    <p:extLst>
      <p:ext uri="{BB962C8B-B14F-4D97-AF65-F5344CB8AC3E}">
        <p14:creationId xmlns:p14="http://schemas.microsoft.com/office/powerpoint/2010/main" val="23510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deboomgaard.org/leerkracht/ICT-pages/images/bhv-model-schematis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5545137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el 1"/>
          <p:cNvSpPr>
            <a:spLocks noGrp="1"/>
          </p:cNvSpPr>
          <p:nvPr>
            <p:ph type="title"/>
          </p:nvPr>
        </p:nvSpPr>
        <p:spPr>
          <a:xfrm>
            <a:off x="6372721" y="265212"/>
            <a:ext cx="20815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NL" altLang="nl-NL" dirty="0" smtClean="0"/>
              <a:t>BHV</a:t>
            </a:r>
            <a:br>
              <a:rPr lang="nl-NL" altLang="nl-NL" dirty="0" smtClean="0"/>
            </a:br>
            <a:r>
              <a:rPr lang="nl-NL" altLang="nl-NL" dirty="0" smtClean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9728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Differentiatie in instructie</a:t>
            </a:r>
          </a:p>
        </p:txBody>
      </p:sp>
      <p:pic>
        <p:nvPicPr>
          <p:cNvPr id="30723" name="Afbeelding 4" descr="Schermafbeelding 2014-09-16 om 08.26.22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 t="14119" r="15775" b="25349"/>
          <a:stretch>
            <a:fillRect/>
          </a:stretch>
        </p:blipFill>
        <p:spPr bwMode="auto">
          <a:xfrm>
            <a:off x="404813" y="1557338"/>
            <a:ext cx="7983537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6732588" y="1484313"/>
            <a:ext cx="2411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NHBasic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NHBasic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NHBasic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NHBasic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rgbClr val="008000"/>
                </a:solidFill>
                <a:latin typeface="Century Gothic" pitchFamily="34" charset="0"/>
                <a:ea typeface="MS PGothic" pitchFamily="34" charset="-128"/>
              </a:rPr>
              <a:t>Link naar filmpje</a:t>
            </a:r>
            <a:endParaRPr lang="en-US" altLang="nl-NL" sz="2000" b="1">
              <a:solidFill>
                <a:srgbClr val="008000"/>
              </a:solidFill>
              <a:latin typeface="Century Gothic" pitchFamily="34" charset="0"/>
              <a:ea typeface="MS PGothic" pitchFamily="34" charset="-128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5901">
            <a:off x="8229600" y="1890713"/>
            <a:ext cx="827088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/>
              <a:t>Dilemma’s op het gebied van differentiatie</a:t>
            </a:r>
            <a:br>
              <a:rPr lang="nl-NL" sz="4000" dirty="0" smtClean="0"/>
            </a:b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72816"/>
            <a:ext cx="7620000" cy="4800600"/>
          </a:xfrm>
        </p:spPr>
        <p:txBody>
          <a:bodyPr>
            <a:normAutofit/>
          </a:bodyPr>
          <a:lstStyle/>
          <a:p>
            <a:r>
              <a:rPr lang="nl-NL" dirty="0" smtClean="0"/>
              <a:t>Wat zijn de belangrijkste dilemma’s als het gaat om differentiatie in het onderwijs?</a:t>
            </a:r>
            <a:r>
              <a:rPr lang="nl-NL" dirty="0"/>
              <a:t> </a:t>
            </a:r>
          </a:p>
          <a:p>
            <a:r>
              <a:rPr lang="nl-NL" dirty="0" smtClean="0"/>
              <a:t>Welke specifieke dilemma’s zie je als je </a:t>
            </a:r>
            <a:r>
              <a:rPr lang="nl-NL" dirty="0"/>
              <a:t>kijkt naar differentiatie in het geschiedenisonderwijs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Werkwijze:</a:t>
            </a:r>
          </a:p>
          <a:p>
            <a:pPr marL="0" indent="0">
              <a:buNone/>
            </a:pPr>
            <a:r>
              <a:rPr lang="nl-NL" dirty="0" smtClean="0"/>
              <a:t>Verdeel je over zes ongeveer gelijke groepen:</a:t>
            </a:r>
          </a:p>
          <a:p>
            <a:pPr marL="0" indent="0">
              <a:buNone/>
            </a:pPr>
            <a:r>
              <a:rPr lang="nl-NL" i="1" dirty="0" smtClean="0"/>
              <a:t>Bespreek bovenstaande punten en vat jullie input samen op het papier. Gebruik voor elke vraag 1 papier.</a:t>
            </a:r>
          </a:p>
          <a:p>
            <a:pPr marL="0" indent="0">
              <a:buNone/>
            </a:pPr>
            <a:r>
              <a:rPr lang="nl-NL" dirty="0" smtClean="0"/>
              <a:t>Na 10 minuten: verhuis je naar een andere tafel (een blijft bij de tafel).</a:t>
            </a:r>
          </a:p>
          <a:p>
            <a:pPr marL="0" indent="0">
              <a:buNone/>
            </a:pPr>
            <a:r>
              <a:rPr lang="nl-NL" i="1" dirty="0" smtClean="0"/>
              <a:t>Kijk naar de input bij de nieuwe tafel, bespreek het met elkaar en geef korte reactie(s) op het papier.</a:t>
            </a:r>
            <a:endParaRPr lang="nl-NL" i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Nabespreken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is er gedifferentieerd?</a:t>
            </a:r>
          </a:p>
          <a:p>
            <a:r>
              <a:rPr lang="nl-NL" dirty="0"/>
              <a:t>Welke moeilijkheden kom je tegen?</a:t>
            </a:r>
          </a:p>
          <a:p>
            <a:r>
              <a:rPr lang="nl-NL" dirty="0"/>
              <a:t>Hoe kan je deze oplossen?</a:t>
            </a:r>
          </a:p>
          <a:p>
            <a:r>
              <a:rPr lang="nl-NL" dirty="0"/>
              <a:t>Wat ga je met de nu opgedane kennis en ervaring doen?</a:t>
            </a:r>
          </a:p>
        </p:txBody>
      </p:sp>
    </p:spTree>
    <p:extLst>
      <p:ext uri="{BB962C8B-B14F-4D97-AF65-F5344CB8AC3E}">
        <p14:creationId xmlns:p14="http://schemas.microsoft.com/office/powerpoint/2010/main" val="25399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Voorbereiden college </a:t>
            </a:r>
            <a:r>
              <a:rPr lang="nl-NL" dirty="0" smtClean="0"/>
              <a:t>3:</a:t>
            </a:r>
            <a:br>
              <a:rPr lang="nl-NL" dirty="0" smtClean="0"/>
            </a:br>
            <a:r>
              <a:rPr lang="nl-NL" dirty="0" smtClean="0"/>
              <a:t>Beeld (bewegend)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916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endParaRPr lang="nl-NL" sz="3300" dirty="0" smtClean="0">
              <a:latin typeface="+mj-lt"/>
            </a:endParaRPr>
          </a:p>
          <a:p>
            <a:pPr marL="114300" indent="0">
              <a:buNone/>
            </a:pPr>
            <a:r>
              <a:rPr lang="nl-NL" sz="3300" dirty="0" smtClean="0">
                <a:latin typeface="+mj-lt"/>
              </a:rPr>
              <a:t>Bestuderen:</a:t>
            </a:r>
          </a:p>
          <a:p>
            <a:r>
              <a:rPr lang="nl-NL" sz="2900" dirty="0" smtClean="0">
                <a:latin typeface="+mj-lt"/>
              </a:rPr>
              <a:t>Materiaal </a:t>
            </a:r>
            <a:r>
              <a:rPr lang="nl-NL" sz="2900" dirty="0">
                <a:latin typeface="+mj-lt"/>
              </a:rPr>
              <a:t>op de </a:t>
            </a:r>
            <a:r>
              <a:rPr lang="nl-NL" sz="2900" dirty="0" err="1">
                <a:latin typeface="+mj-lt"/>
              </a:rPr>
              <a:t>wiki</a:t>
            </a:r>
            <a:r>
              <a:rPr lang="nl-NL" sz="2900" dirty="0">
                <a:latin typeface="+mj-lt"/>
              </a:rPr>
              <a:t> </a:t>
            </a:r>
          </a:p>
          <a:p>
            <a:pPr lvl="0"/>
            <a:r>
              <a:rPr lang="nl-NL" sz="2900" dirty="0" smtClean="0">
                <a:latin typeface="+mj-lt"/>
              </a:rPr>
              <a:t>Literatuur: Geschiedenisdidactiek H13 </a:t>
            </a:r>
            <a:r>
              <a:rPr lang="nl-NL" sz="2900" dirty="0">
                <a:latin typeface="+mj-lt"/>
              </a:rPr>
              <a:t>en H7</a:t>
            </a:r>
          </a:p>
          <a:p>
            <a:r>
              <a:rPr lang="nl-NL" sz="2900" dirty="0" smtClean="0">
                <a:latin typeface="+mj-lt"/>
              </a:rPr>
              <a:t>Literatuur: Actief </a:t>
            </a:r>
            <a:r>
              <a:rPr lang="nl-NL" sz="2900" dirty="0">
                <a:latin typeface="+mj-lt"/>
              </a:rPr>
              <a:t>leren H1 </a:t>
            </a:r>
            <a:r>
              <a:rPr lang="nl-NL" sz="2900" dirty="0" smtClean="0">
                <a:latin typeface="+mj-lt"/>
              </a:rPr>
              <a:t>en H2</a:t>
            </a:r>
          </a:p>
          <a:p>
            <a:endParaRPr lang="nl-NL" dirty="0" smtClean="0">
              <a:latin typeface="+mj-lt"/>
            </a:endParaRPr>
          </a:p>
          <a:p>
            <a:pPr marL="114300" indent="0">
              <a:buNone/>
            </a:pPr>
            <a:r>
              <a:rPr lang="nl-NL" sz="3300" dirty="0" smtClean="0">
                <a:latin typeface="+mj-lt"/>
              </a:rPr>
              <a:t>Opdracht:  </a:t>
            </a:r>
          </a:p>
          <a:p>
            <a:r>
              <a:rPr lang="nl-NL" sz="2600" dirty="0" smtClean="0">
                <a:latin typeface="+mj-lt"/>
              </a:rPr>
              <a:t>Selecteer filmmateriaal dat je voor je lessenserie zou kunnen gebruiken.</a:t>
            </a:r>
          </a:p>
          <a:p>
            <a:r>
              <a:rPr lang="nl-NL" sz="2600" dirty="0" smtClean="0">
                <a:latin typeface="+mj-lt"/>
              </a:rPr>
              <a:t>Welke fragmenten ga je gebruiken?</a:t>
            </a:r>
          </a:p>
          <a:p>
            <a:r>
              <a:rPr lang="nl-NL" sz="2600" dirty="0">
                <a:latin typeface="+mj-lt"/>
              </a:rPr>
              <a:t>G</a:t>
            </a:r>
            <a:r>
              <a:rPr lang="nl-NL" sz="2600" dirty="0" smtClean="0">
                <a:latin typeface="+mj-lt"/>
              </a:rPr>
              <a:t>eef </a:t>
            </a:r>
            <a:r>
              <a:rPr lang="nl-NL" sz="2600" dirty="0">
                <a:latin typeface="+mj-lt"/>
              </a:rPr>
              <a:t>aan hoe je de selectie aan filmmateriaal gaat gebruiken in de les, denk aan: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600" dirty="0">
                <a:latin typeface="+mj-lt"/>
              </a:rPr>
              <a:t>positionering </a:t>
            </a:r>
            <a:r>
              <a:rPr lang="nl-NL" sz="2600" dirty="0">
                <a:latin typeface="+mj-lt"/>
                <a:sym typeface="Wingdings"/>
              </a:rPr>
              <a:t></a:t>
            </a:r>
            <a:r>
              <a:rPr lang="nl-NL" sz="2600" dirty="0">
                <a:latin typeface="+mj-lt"/>
              </a:rPr>
              <a:t> begin, tijdens, eind + toelichting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600" dirty="0">
                <a:latin typeface="+mj-lt"/>
              </a:rPr>
              <a:t>kijkvragen </a:t>
            </a:r>
            <a:r>
              <a:rPr lang="nl-NL" sz="2600" dirty="0">
                <a:latin typeface="+mj-lt"/>
                <a:sym typeface="Wingdings"/>
              </a:rPr>
              <a:t></a:t>
            </a:r>
            <a:r>
              <a:rPr lang="nl-NL" sz="2600" dirty="0">
                <a:latin typeface="+mj-lt"/>
              </a:rPr>
              <a:t> noteren vragen én antwoorden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600" dirty="0">
                <a:latin typeface="+mj-lt"/>
              </a:rPr>
              <a:t>opdracht </a:t>
            </a:r>
            <a:r>
              <a:rPr lang="nl-NL" sz="2600" dirty="0">
                <a:latin typeface="+mj-lt"/>
                <a:sym typeface="Wingdings"/>
              </a:rPr>
              <a:t></a:t>
            </a:r>
            <a:r>
              <a:rPr lang="nl-NL" sz="2600" dirty="0">
                <a:latin typeface="+mj-lt"/>
              </a:rPr>
              <a:t> formuleren</a:t>
            </a:r>
          </a:p>
          <a:p>
            <a:r>
              <a:rPr lang="nl-NL" sz="2600" dirty="0" smtClean="0">
                <a:latin typeface="+mj-lt"/>
              </a:rPr>
              <a:t>Onderbouw je keuzes m.b.v. de bestudeerde literatuur uit Wilschut.</a:t>
            </a:r>
          </a:p>
          <a:p>
            <a:r>
              <a:rPr lang="nl-NL" sz="2600" dirty="0" smtClean="0">
                <a:latin typeface="+mj-lt"/>
              </a:rPr>
              <a:t>Korte presentaties tijdens het college. </a:t>
            </a:r>
          </a:p>
        </p:txBody>
      </p:sp>
    </p:spTree>
    <p:extLst>
      <p:ext uri="{BB962C8B-B14F-4D97-AF65-F5344CB8AC3E}">
        <p14:creationId xmlns:p14="http://schemas.microsoft.com/office/powerpoint/2010/main" val="14993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week 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College dinsdag 20 november 10,00 uur</a:t>
            </a:r>
          </a:p>
          <a:p>
            <a:pPr marL="274320" lvl="1" indent="0">
              <a:buNone/>
            </a:pPr>
            <a:r>
              <a:rPr lang="nl-NL" dirty="0" smtClean="0"/>
              <a:t>Gebruik van bewegend beeld in de les</a:t>
            </a:r>
          </a:p>
          <a:p>
            <a:pPr marL="274320" lvl="1" indent="0">
              <a:buNone/>
            </a:pPr>
            <a:r>
              <a:rPr lang="nl-NL" dirty="0" smtClean="0"/>
              <a:t>Bereid je voor via de wiki, bestudeer de literatuur en werk de opdracht uit</a:t>
            </a:r>
          </a:p>
          <a:p>
            <a:r>
              <a:rPr lang="nl-NL" dirty="0" smtClean="0"/>
              <a:t>Didactisch practicum:</a:t>
            </a:r>
          </a:p>
          <a:p>
            <a:pPr lvl="1"/>
            <a:r>
              <a:rPr lang="nl-NL" dirty="0" smtClean="0"/>
              <a:t>Groep Nienke &gt; donderdag 22 november</a:t>
            </a:r>
          </a:p>
          <a:p>
            <a:pPr lvl="1"/>
            <a:r>
              <a:rPr lang="nl-NL" dirty="0" smtClean="0"/>
              <a:t>Groep Gerard &gt; vrijdag 23 november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07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Ophalen voorkennis vakdidactiek</a:t>
            </a:r>
          </a:p>
          <a:p>
            <a:r>
              <a:rPr lang="nl-NL" dirty="0" smtClean="0"/>
              <a:t>De opdrachten</a:t>
            </a:r>
          </a:p>
          <a:p>
            <a:pPr lvl="1"/>
            <a:r>
              <a:rPr lang="nl-NL" dirty="0" smtClean="0"/>
              <a:t>Didactisch practicum</a:t>
            </a:r>
          </a:p>
          <a:p>
            <a:pPr lvl="1"/>
            <a:r>
              <a:rPr lang="nl-NL" dirty="0" smtClean="0"/>
              <a:t>Ontwerpen lessenserie</a:t>
            </a:r>
          </a:p>
          <a:p>
            <a:r>
              <a:rPr lang="nl-NL" dirty="0" smtClean="0"/>
              <a:t>Differentiëren</a:t>
            </a:r>
          </a:p>
          <a:p>
            <a:pPr lvl="1"/>
            <a:r>
              <a:rPr lang="nl-NL" dirty="0" smtClean="0"/>
              <a:t>Aan de slag met differentiëren</a:t>
            </a:r>
          </a:p>
          <a:p>
            <a:pPr lvl="1"/>
            <a:r>
              <a:rPr lang="nl-NL" dirty="0" smtClean="0"/>
              <a:t>Theorie differentiëren</a:t>
            </a:r>
          </a:p>
          <a:p>
            <a:r>
              <a:rPr lang="nl-NL" dirty="0" smtClean="0"/>
              <a:t>Afsluiten</a:t>
            </a:r>
          </a:p>
          <a:p>
            <a:pPr lvl="1"/>
            <a:r>
              <a:rPr lang="nl-NL" dirty="0" smtClean="0"/>
              <a:t>Evaluatie</a:t>
            </a:r>
          </a:p>
          <a:p>
            <a:pPr lvl="1"/>
            <a:r>
              <a:rPr lang="nl-NL" dirty="0" smtClean="0"/>
              <a:t>Vooruitblik</a:t>
            </a:r>
          </a:p>
        </p:txBody>
      </p:sp>
    </p:spTree>
    <p:extLst>
      <p:ext uri="{BB962C8B-B14F-4D97-AF65-F5344CB8AC3E}">
        <p14:creationId xmlns:p14="http://schemas.microsoft.com/office/powerpoint/2010/main" val="79845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328"/>
            <a:ext cx="7772400" cy="1609344"/>
          </a:xfrm>
        </p:spPr>
        <p:txBody>
          <a:bodyPr/>
          <a:lstStyle/>
          <a:p>
            <a:r>
              <a:rPr lang="nl-NL" dirty="0" smtClean="0"/>
              <a:t>Ophalen kennis vakdidactiek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8736" y="1196752"/>
            <a:ext cx="7772400" cy="5472608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Functies van geschiedenis (wat hoort bij elkaar)</a:t>
            </a:r>
          </a:p>
          <a:p>
            <a:r>
              <a:rPr lang="nl-NL" dirty="0" smtClean="0"/>
              <a:t>Wat is het verschil tussen geschiedenis en verleden?</a:t>
            </a:r>
          </a:p>
          <a:p>
            <a:r>
              <a:rPr lang="nl-NL" dirty="0" smtClean="0"/>
              <a:t>Wat is historisch denken en wat houden de volgende begrippen in:</a:t>
            </a:r>
          </a:p>
          <a:p>
            <a:pPr lvl="1"/>
            <a:r>
              <a:rPr lang="nl-NL" dirty="0" smtClean="0"/>
              <a:t>Periodisering</a:t>
            </a:r>
          </a:p>
          <a:p>
            <a:pPr lvl="1"/>
            <a:r>
              <a:rPr lang="nl-NL" dirty="0" smtClean="0"/>
              <a:t>Anachronisme</a:t>
            </a:r>
          </a:p>
          <a:p>
            <a:pPr lvl="1"/>
            <a:r>
              <a:rPr lang="nl-NL" dirty="0" smtClean="0"/>
              <a:t>Historische distantie</a:t>
            </a:r>
          </a:p>
          <a:p>
            <a:pPr lvl="1"/>
            <a:r>
              <a:rPr lang="nl-NL" dirty="0" smtClean="0"/>
              <a:t>Contingentie</a:t>
            </a:r>
          </a:p>
          <a:p>
            <a:r>
              <a:rPr lang="nl-NL" dirty="0" smtClean="0"/>
              <a:t>“Historisch denken vraagt om historisch redeneren? “ (</a:t>
            </a:r>
            <a:r>
              <a:rPr lang="nl-NL" dirty="0"/>
              <a:t>C</a:t>
            </a:r>
            <a:r>
              <a:rPr lang="nl-NL" dirty="0" smtClean="0"/>
              <a:t>laasen, 2016)</a:t>
            </a:r>
          </a:p>
          <a:p>
            <a:pPr lvl="1"/>
            <a:r>
              <a:rPr lang="nl-NL" dirty="0" smtClean="0"/>
              <a:t>Welke vier redeneerwijzen zijn er en wat houden zij in?</a:t>
            </a:r>
          </a:p>
          <a:p>
            <a:pPr lvl="1"/>
            <a:r>
              <a:rPr lang="nl-NL" dirty="0" smtClean="0"/>
              <a:t>Leg bovenstaande zin aan elkaar uit.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Hoe: In duo’s  &gt; Daarna bespreken met ander duo</a:t>
            </a: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Hulp: Boeken (vakdidactiek, </a:t>
            </a:r>
            <a:r>
              <a:rPr lang="nl-NL" dirty="0" smtClean="0">
                <a:solidFill>
                  <a:srgbClr val="00B050"/>
                </a:solidFill>
              </a:rPr>
              <a:t>historisch </a:t>
            </a:r>
            <a:r>
              <a:rPr lang="nl-NL" dirty="0">
                <a:solidFill>
                  <a:srgbClr val="00B050"/>
                </a:solidFill>
              </a:rPr>
              <a:t>denken, internet)</a:t>
            </a: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Tijd: 15 minuten</a:t>
            </a: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Uitkomst: Eventuele vragen/onduidelijkheden verzamelen en klassikaal bespreken</a:t>
            </a: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Klaar: Kijk in de boeken actief historisch denken, leerlingen construeren het verleden, ... Kies een werkvorm waarmee je leerlingen aanzet tot </a:t>
            </a:r>
            <a:r>
              <a:rPr lang="nl-NL" dirty="0" smtClean="0">
                <a:solidFill>
                  <a:srgbClr val="00B050"/>
                </a:solidFill>
              </a:rPr>
              <a:t>historisch </a:t>
            </a:r>
            <a:r>
              <a:rPr lang="nl-NL" dirty="0">
                <a:solidFill>
                  <a:srgbClr val="00B050"/>
                </a:solidFill>
              </a:rPr>
              <a:t>redeneren. Welke redeneerwijze gebruik je bij deze werkvorm? </a:t>
            </a:r>
          </a:p>
          <a:p>
            <a:pPr marL="274320" lvl="1" indent="0">
              <a:buNone/>
            </a:pPr>
            <a:endParaRPr lang="nl-NL" dirty="0"/>
          </a:p>
          <a:p>
            <a:pPr marL="274320" lvl="1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7732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Metablik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Samenwerken</a:t>
            </a:r>
          </a:p>
          <a:p>
            <a:pPr lvl="1"/>
            <a:r>
              <a:rPr lang="nl-NL" dirty="0"/>
              <a:t>Voordelen?</a:t>
            </a:r>
          </a:p>
          <a:p>
            <a:pPr lvl="1"/>
            <a:r>
              <a:rPr lang="nl-NL" dirty="0"/>
              <a:t>Effectiviteit?</a:t>
            </a:r>
          </a:p>
          <a:p>
            <a:pPr lvl="1"/>
            <a:r>
              <a:rPr lang="nl-NL" dirty="0"/>
              <a:t>Sleutelbegrippen succesvol samenwerkend leren:</a:t>
            </a:r>
          </a:p>
          <a:p>
            <a:pPr lvl="2"/>
            <a:r>
              <a:rPr lang="nl-NL" dirty="0"/>
              <a:t>Positieve wederzijdse afhankelijkheid</a:t>
            </a:r>
          </a:p>
          <a:p>
            <a:pPr lvl="2"/>
            <a:r>
              <a:rPr lang="nl-NL" dirty="0"/>
              <a:t>Individuele aanspreekbaarheid</a:t>
            </a:r>
          </a:p>
          <a:p>
            <a:pPr lvl="2"/>
            <a:r>
              <a:rPr lang="nl-NL" dirty="0"/>
              <a:t>Directe interactie</a:t>
            </a:r>
          </a:p>
          <a:p>
            <a:pPr lvl="2"/>
            <a:r>
              <a:rPr lang="nl-NL" dirty="0"/>
              <a:t>Sociale vaardigheden</a:t>
            </a:r>
          </a:p>
          <a:p>
            <a:pPr lvl="2"/>
            <a:r>
              <a:rPr lang="nl-NL" dirty="0"/>
              <a:t>Reflectie op inhoud en leerproces</a:t>
            </a:r>
          </a:p>
          <a:p>
            <a:endParaRPr lang="nl-NL" dirty="0"/>
          </a:p>
        </p:txBody>
      </p:sp>
      <p:pic>
        <p:nvPicPr>
          <p:cNvPr id="1026" name="Picture 2" descr="Afbeeldingsresultaat voor helicopt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619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4104456" cy="57606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Didactisch practicum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50250"/>
              </p:ext>
            </p:extLst>
          </p:nvPr>
        </p:nvGraphicFramePr>
        <p:xfrm>
          <a:off x="755576" y="908720"/>
          <a:ext cx="6661999" cy="5380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767">
                  <a:extLst>
                    <a:ext uri="{9D8B030D-6E8A-4147-A177-3AD203B41FA5}">
                      <a16:colId xmlns:a16="http://schemas.microsoft.com/office/drawing/2014/main" val="722374193"/>
                    </a:ext>
                  </a:extLst>
                </a:gridCol>
                <a:gridCol w="2046077">
                  <a:extLst>
                    <a:ext uri="{9D8B030D-6E8A-4147-A177-3AD203B41FA5}">
                      <a16:colId xmlns:a16="http://schemas.microsoft.com/office/drawing/2014/main" val="2623666921"/>
                    </a:ext>
                  </a:extLst>
                </a:gridCol>
                <a:gridCol w="1565765">
                  <a:extLst>
                    <a:ext uri="{9D8B030D-6E8A-4147-A177-3AD203B41FA5}">
                      <a16:colId xmlns:a16="http://schemas.microsoft.com/office/drawing/2014/main" val="3197678942"/>
                    </a:ext>
                  </a:extLst>
                </a:gridCol>
                <a:gridCol w="2083390">
                  <a:extLst>
                    <a:ext uri="{9D8B030D-6E8A-4147-A177-3AD203B41FA5}">
                      <a16:colId xmlns:a16="http://schemas.microsoft.com/office/drawing/2014/main" val="2559270653"/>
                    </a:ext>
                  </a:extLst>
                </a:gridCol>
              </a:tblGrid>
              <a:tr h="426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Week</a:t>
                      </a:r>
                      <a:endParaRPr lang="nl-N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extLst>
                  <a:ext uri="{0D108BD9-81ED-4DB2-BD59-A6C34878D82A}">
                    <a16:rowId xmlns:a16="http://schemas.microsoft.com/office/drawing/2014/main" val="4070689368"/>
                  </a:ext>
                </a:extLst>
              </a:tr>
              <a:tr h="639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</a:t>
                      </a:r>
                      <a:endParaRPr lang="nl-N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23-11 (groep Gerard)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Mike Holtman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Jelle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22-11 (Groep Nienke)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Maurice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Bram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extLst>
                  <a:ext uri="{0D108BD9-81ED-4DB2-BD59-A6C34878D82A}">
                    <a16:rowId xmlns:a16="http://schemas.microsoft.com/office/drawing/2014/main" val="2105516973"/>
                  </a:ext>
                </a:extLst>
              </a:tr>
              <a:tr h="85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3</a:t>
                      </a:r>
                      <a:endParaRPr lang="nl-N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29-11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Wessel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Alissa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Nafissa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extLst>
                  <a:ext uri="{0D108BD9-81ED-4DB2-BD59-A6C34878D82A}">
                    <a16:rowId xmlns:a16="http://schemas.microsoft.com/office/drawing/2014/main" val="3336411067"/>
                  </a:ext>
                </a:extLst>
              </a:tr>
              <a:tr h="85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4</a:t>
                      </a:r>
                      <a:endParaRPr lang="nl-N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6-12</a:t>
                      </a:r>
                    </a:p>
                    <a:p>
                      <a:pPr marL="4572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Erik </a:t>
                      </a:r>
                    </a:p>
                    <a:p>
                      <a:pPr marL="4572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Ytsen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6-12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Ewoud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Harm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Ardaty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6-12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Iwan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Mike Hake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Redmer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extLst>
                  <a:ext uri="{0D108BD9-81ED-4DB2-BD59-A6C34878D82A}">
                    <a16:rowId xmlns:a16="http://schemas.microsoft.com/office/drawing/2014/main" val="2746440885"/>
                  </a:ext>
                </a:extLst>
              </a:tr>
              <a:tr h="85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5</a:t>
                      </a:r>
                      <a:endParaRPr lang="nl-N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13-12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Tessa Hoekstra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Noah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13-12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Stijn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Scott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Tessa Sirag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extLst>
                  <a:ext uri="{0D108BD9-81ED-4DB2-BD59-A6C34878D82A}">
                    <a16:rowId xmlns:a16="http://schemas.microsoft.com/office/drawing/2014/main" val="873140023"/>
                  </a:ext>
                </a:extLst>
              </a:tr>
              <a:tr h="85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7</a:t>
                      </a:r>
                      <a:endParaRPr lang="nl-N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8-01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Lizelijn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Elaine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Hannah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8-01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Wilco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Henry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extLst>
                  <a:ext uri="{0D108BD9-81ED-4DB2-BD59-A6C34878D82A}">
                    <a16:rowId xmlns:a16="http://schemas.microsoft.com/office/drawing/2014/main" val="226213651"/>
                  </a:ext>
                </a:extLst>
              </a:tr>
              <a:tr h="639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8</a:t>
                      </a:r>
                      <a:endParaRPr lang="nl-N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17-01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Reinout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400">
                          <a:effectLst/>
                        </a:rPr>
                        <a:t>Anne Marije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17-01</a:t>
                      </a:r>
                    </a:p>
                    <a:p>
                      <a:pPr marL="4572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Ilse</a:t>
                      </a:r>
                    </a:p>
                    <a:p>
                      <a:pPr marL="4572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Noëlle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/>
                </a:tc>
                <a:extLst>
                  <a:ext uri="{0D108BD9-81ED-4DB2-BD59-A6C34878D82A}">
                    <a16:rowId xmlns:a16="http://schemas.microsoft.com/office/drawing/2014/main" val="257219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6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nl-NL" dirty="0"/>
              <a:t>Opdracht differentiëren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39552" y="1452135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/>
              <a:t>Lesdoel</a:t>
            </a:r>
            <a:r>
              <a:rPr lang="nl-NL" sz="2000" dirty="0"/>
              <a:t>: de student kan in duo’s aan de hand van een gegeven opdracht een les ontwerpen waarin op convergent niveau gedifferentieerd wordt.</a:t>
            </a:r>
          </a:p>
          <a:p>
            <a:endParaRPr lang="nl-NL" sz="2000" dirty="0"/>
          </a:p>
          <a:p>
            <a:r>
              <a:rPr lang="nl-NL" sz="2000" b="1" dirty="0"/>
              <a:t>Groepen vormen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Geef jezelf een cijfer van 1 t/m 10 voor je voorbereiding op dit college (schrijf dit op de post-</a:t>
            </a:r>
            <a:r>
              <a:rPr lang="nl-NL" sz="2000" dirty="0" err="1"/>
              <a:t>it</a:t>
            </a:r>
            <a:r>
              <a:rPr lang="nl-NL" sz="2000" dirty="0"/>
              <a:t>). Zoek een medestudent met een </a:t>
            </a:r>
            <a:r>
              <a:rPr lang="nl-NL" sz="2000" dirty="0" smtClean="0"/>
              <a:t>vergelijkbaar cijfer en </a:t>
            </a:r>
            <a:r>
              <a:rPr lang="nl-NL" sz="2000" dirty="0"/>
              <a:t>vorm een duo. Ga bij elkaar zitten</a:t>
            </a:r>
            <a:r>
              <a:rPr lang="nl-NL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Studenten die zichzelf een cijfer lager dan een 6 geven volgen de verlengde instructie.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685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nl-NL" dirty="0"/>
              <a:t>Opdracht differentiëren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07504" y="1340768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Een les ontwerpen die aan de volgende eisen voldoet: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 de les wordt convergent </a:t>
            </a:r>
            <a:r>
              <a:rPr lang="nl-NL" sz="2000" dirty="0" smtClean="0"/>
              <a:t>gedifferentieerd (tijd, leerstof, instructie, leervoorkeur, ….)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Vaardigheid: inleven (standplaatsgebondenheid)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Onderwerp: </a:t>
            </a:r>
            <a:r>
              <a:rPr lang="nl-NL" sz="2000" dirty="0" smtClean="0"/>
              <a:t>naar keuze (</a:t>
            </a:r>
            <a:r>
              <a:rPr lang="nl-NL" sz="2000" dirty="0" err="1" smtClean="0"/>
              <a:t>vb</a:t>
            </a:r>
            <a:r>
              <a:rPr lang="nl-NL" sz="2000" dirty="0" smtClean="0"/>
              <a:t> de verzuiling)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Tijdsduur </a:t>
            </a:r>
            <a:r>
              <a:rPr lang="nl-NL" sz="2000" dirty="0" smtClean="0"/>
              <a:t>40 </a:t>
            </a:r>
            <a:r>
              <a:rPr lang="nl-NL" sz="2000" dirty="0"/>
              <a:t>minuten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Doelen:</a:t>
            </a:r>
          </a:p>
          <a:p>
            <a:r>
              <a:rPr lang="nl-NL" sz="2000" dirty="0" smtClean="0"/>
              <a:t>	1</a:t>
            </a:r>
            <a:r>
              <a:rPr lang="nl-NL" sz="2000" dirty="0"/>
              <a:t>.       Leerlingen kunnen afbeeldingen analyseren en interpreteren</a:t>
            </a:r>
          </a:p>
          <a:p>
            <a:pPr marL="442913" defTabSz="538163"/>
            <a:r>
              <a:rPr lang="nl-NL" sz="2000" dirty="0" smtClean="0"/>
              <a:t>2</a:t>
            </a:r>
            <a:r>
              <a:rPr lang="nl-NL" sz="2000" dirty="0"/>
              <a:t>.       Leerlingen kunnen kennis toepassen in een betekenisvolle </a:t>
            </a:r>
            <a:r>
              <a:rPr lang="nl-NL" sz="2000" dirty="0" smtClean="0"/>
              <a:t>			         situatie</a:t>
            </a:r>
            <a:endParaRPr lang="nl-NL" sz="2000" dirty="0"/>
          </a:p>
          <a:p>
            <a:r>
              <a:rPr lang="nl-NL" sz="2000" dirty="0" smtClean="0"/>
              <a:t>	3</a:t>
            </a:r>
            <a:r>
              <a:rPr lang="nl-NL" sz="2000" dirty="0"/>
              <a:t>.       Leerlingen worden zich bewust van standplaatsgebondenheid 	</a:t>
            </a:r>
            <a:r>
              <a:rPr lang="nl-NL" sz="2000" dirty="0" smtClean="0"/>
              <a:t>          door </a:t>
            </a:r>
            <a:r>
              <a:rPr lang="nl-NL" sz="2000" dirty="0"/>
              <a:t>vanuit verschillende invalshoeken </a:t>
            </a:r>
            <a:r>
              <a:rPr lang="nl-NL" sz="2000" dirty="0" smtClean="0"/>
              <a:t>naar </a:t>
            </a:r>
            <a:r>
              <a:rPr lang="nl-NL" sz="2000" dirty="0"/>
              <a:t>dezelfde </a:t>
            </a:r>
            <a:r>
              <a:rPr lang="nl-NL" sz="2000" dirty="0" smtClean="0"/>
              <a:t>                 		   afbeelding </a:t>
            </a:r>
            <a:r>
              <a:rPr lang="nl-NL" sz="2000" dirty="0"/>
              <a:t>te kijken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4</a:t>
            </a:r>
            <a:r>
              <a:rPr lang="nl-NL" sz="2000" dirty="0"/>
              <a:t>.       Leerlingen kunnen in groepsverband werken en elkaar 	</a:t>
            </a:r>
            <a:r>
              <a:rPr lang="nl-NL" sz="2000" dirty="0" smtClean="0"/>
              <a:t>    			   beoordelen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4" name="Tekstvak 3"/>
          <p:cNvSpPr txBox="1"/>
          <p:nvPr/>
        </p:nvSpPr>
        <p:spPr>
          <a:xfrm rot="20520839">
            <a:off x="3901629" y="4871878"/>
            <a:ext cx="730045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Je hebt 25 minuten om de les te ontwerpen.</a:t>
            </a:r>
          </a:p>
          <a:p>
            <a:r>
              <a:rPr lang="nl-NL" dirty="0"/>
              <a:t>Je kan de handboeken en het internet als hulpbronnen gebruiken.</a:t>
            </a:r>
          </a:p>
          <a:p>
            <a:r>
              <a:rPr lang="nl-NL" dirty="0"/>
              <a:t>Als je eerder klaar bent kijk je hoe andere groepen convergent differentiëren in hun les willen toepassen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Definitie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altLang="nl-NL" smtClean="0"/>
          </a:p>
          <a:p>
            <a:pPr marL="0" indent="0">
              <a:buFontTx/>
              <a:buNone/>
            </a:pPr>
            <a:r>
              <a:rPr lang="nl-NL" altLang="nl-NL" smtClean="0"/>
              <a:t>Differentiëren is het bewust, doelgericht aanbrengen van verschillen in instructie, leertijd of leerstof binnen een (heterogene) groep of klas leerlingen, op basis van onder andere hun prestaties. </a:t>
            </a:r>
          </a:p>
          <a:p>
            <a:pPr marL="0" indent="0">
              <a:buFontTx/>
              <a:buNone/>
            </a:pPr>
            <a:r>
              <a:rPr lang="nl-NL" altLang="nl-NL" sz="1800" i="1" smtClean="0"/>
              <a:t>(Berben &amp; Van Teeseling, 2014 )</a:t>
            </a:r>
          </a:p>
        </p:txBody>
      </p:sp>
    </p:spTree>
    <p:extLst>
      <p:ext uri="{BB962C8B-B14F-4D97-AF65-F5344CB8AC3E}">
        <p14:creationId xmlns:p14="http://schemas.microsoft.com/office/powerpoint/2010/main" val="38233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135063" y="1900410"/>
            <a:ext cx="23764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NHBasic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NHBasic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NHBasic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NHBasic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2"/>
                </a:solidFill>
                <a:latin typeface="Times New Roman" pitchFamily="18" charset="0"/>
              </a:rPr>
              <a:t>Beginsituatie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619250" y="177800"/>
            <a:ext cx="6408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NHBasic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NHBasic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NHBasic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NHBasic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4000" b="1">
                <a:latin typeface="Times New Roman" pitchFamily="18" charset="0"/>
              </a:rPr>
              <a:t>Didactisch analyse model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5219700" y="1843926"/>
            <a:ext cx="2016125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NHBasic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NHBasic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NHBasic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NHBasic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2"/>
                </a:solidFill>
                <a:latin typeface="Times New Roman" pitchFamily="18" charset="0"/>
              </a:rPr>
              <a:t>Doel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2230438" y="3645271"/>
            <a:ext cx="54371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NHBasic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NHBasic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NHBasic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NHBasic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2"/>
                </a:solidFill>
                <a:latin typeface="Times New Roman" pitchFamily="18" charset="0"/>
              </a:rPr>
              <a:t>Onderwijsleersituatie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3295649" y="5733256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NHBasic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NHBasic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NHBasic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NHBasic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2"/>
                </a:solidFill>
                <a:latin typeface="Times New Roman" pitchFamily="18" charset="0"/>
              </a:rPr>
              <a:t>Evaluatie</a:t>
            </a: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2230438" y="4077071"/>
            <a:ext cx="1477962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NHBasic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NHBasic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NHBasic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NHBasic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2"/>
                </a:solidFill>
                <a:latin typeface="Times New Roman" pitchFamily="18" charset="0"/>
              </a:rPr>
              <a:t>Werk-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2"/>
                </a:solidFill>
                <a:latin typeface="Times New Roman" pitchFamily="18" charset="0"/>
              </a:rPr>
              <a:t>vorm</a:t>
            </a:r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3708400" y="4077072"/>
            <a:ext cx="1295400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NHBasic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NHBasic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NHBasic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NHBasic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chemeClr val="bg2"/>
                </a:solidFill>
                <a:latin typeface="Times New Roman" pitchFamily="18" charset="0"/>
              </a:rPr>
              <a:t>Inhoud</a:t>
            </a: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5003800" y="4077072"/>
            <a:ext cx="1223963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NHBasic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NHBasic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NHBasic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NHBasic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2"/>
                </a:solidFill>
                <a:latin typeface="Times New Roman" pitchFamily="18" charset="0"/>
              </a:rPr>
              <a:t>Onderwijs-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2"/>
                </a:solidFill>
                <a:latin typeface="Times New Roman" pitchFamily="18" charset="0"/>
              </a:rPr>
              <a:t>activiteit</a:t>
            </a:r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6171740" y="4077073"/>
            <a:ext cx="1495886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NHBasic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NHBasic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NHBasic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NHBasic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2"/>
                </a:solidFill>
                <a:latin typeface="Times New Roman" pitchFamily="18" charset="0"/>
              </a:rPr>
              <a:t>Hulp-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2"/>
                </a:solidFill>
                <a:latin typeface="Times New Roman" pitchFamily="18" charset="0"/>
              </a:rPr>
              <a:t>middelen</a:t>
            </a:r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>
            <a:off x="3563937" y="239474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2" name="Line 17"/>
          <p:cNvSpPr>
            <a:spLocks noChangeShapeType="1"/>
          </p:cNvSpPr>
          <p:nvPr/>
        </p:nvSpPr>
        <p:spPr bwMode="auto">
          <a:xfrm>
            <a:off x="5307346" y="6165056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3" name="Line 18"/>
          <p:cNvSpPr>
            <a:spLocks noChangeShapeType="1"/>
          </p:cNvSpPr>
          <p:nvPr/>
        </p:nvSpPr>
        <p:spPr bwMode="auto">
          <a:xfrm flipV="1">
            <a:off x="8401050" y="2394743"/>
            <a:ext cx="0" cy="377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4" name="Line 19"/>
          <p:cNvSpPr>
            <a:spLocks noChangeShapeType="1"/>
          </p:cNvSpPr>
          <p:nvPr/>
        </p:nvSpPr>
        <p:spPr bwMode="auto">
          <a:xfrm flipH="1" flipV="1">
            <a:off x="7351713" y="2384469"/>
            <a:ext cx="1049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 flipH="1">
            <a:off x="631824" y="6165056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6" name="Line 21"/>
          <p:cNvSpPr>
            <a:spLocks noChangeShapeType="1"/>
          </p:cNvSpPr>
          <p:nvPr/>
        </p:nvSpPr>
        <p:spPr bwMode="auto">
          <a:xfrm flipV="1">
            <a:off x="636332" y="2505868"/>
            <a:ext cx="0" cy="3659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7" name="Line 22"/>
          <p:cNvSpPr>
            <a:spLocks noChangeShapeType="1"/>
          </p:cNvSpPr>
          <p:nvPr/>
        </p:nvSpPr>
        <p:spPr bwMode="auto">
          <a:xfrm>
            <a:off x="631824" y="2479751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8" name="Line 23"/>
          <p:cNvSpPr>
            <a:spLocks noChangeShapeType="1"/>
          </p:cNvSpPr>
          <p:nvPr/>
        </p:nvSpPr>
        <p:spPr bwMode="auto">
          <a:xfrm>
            <a:off x="4356100" y="23844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9" name="Line 25"/>
          <p:cNvSpPr>
            <a:spLocks noChangeShapeType="1"/>
          </p:cNvSpPr>
          <p:nvPr/>
        </p:nvSpPr>
        <p:spPr bwMode="auto">
          <a:xfrm>
            <a:off x="4356100" y="3212976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500" name="Line 29"/>
          <p:cNvSpPr>
            <a:spLocks noChangeShapeType="1"/>
          </p:cNvSpPr>
          <p:nvPr/>
        </p:nvSpPr>
        <p:spPr bwMode="auto">
          <a:xfrm>
            <a:off x="631824" y="433981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501" name="Line 30"/>
          <p:cNvSpPr>
            <a:spLocks noChangeShapeType="1"/>
          </p:cNvSpPr>
          <p:nvPr/>
        </p:nvSpPr>
        <p:spPr bwMode="auto">
          <a:xfrm>
            <a:off x="7684037" y="4571591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502" name="Line 31"/>
          <p:cNvSpPr>
            <a:spLocks noChangeShapeType="1"/>
          </p:cNvSpPr>
          <p:nvPr/>
        </p:nvSpPr>
        <p:spPr bwMode="auto">
          <a:xfrm>
            <a:off x="8047602" y="4566521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503" name="Line 32"/>
          <p:cNvSpPr>
            <a:spLocks noChangeShapeType="1"/>
          </p:cNvSpPr>
          <p:nvPr/>
        </p:nvSpPr>
        <p:spPr bwMode="auto">
          <a:xfrm flipH="1">
            <a:off x="5383777" y="5877272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504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NHBasic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NHBasic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NHBasic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NHBasic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NHBasic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BD0AAB-A1E7-4424-A6E7-E10EB4E8D196}" type="slidenum">
              <a:rPr lang="nl-NL" altLang="nl-NL" sz="1800">
                <a:latin typeface="Comic Sans MS" pitchFamily="66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nl-NL" altLang="nl-NL" sz="18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hout</Template>
  <TotalTime>652</TotalTime>
  <Words>787</Words>
  <Application>Microsoft Office PowerPoint</Application>
  <PresentationFormat>Diavoorstelling (4:3)</PresentationFormat>
  <Paragraphs>201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Calibri</vt:lpstr>
      <vt:lpstr>Century Gothic</vt:lpstr>
      <vt:lpstr>Comic Sans MS</vt:lpstr>
      <vt:lpstr>Rockwell</vt:lpstr>
      <vt:lpstr>Rockwell Condensed</vt:lpstr>
      <vt:lpstr>Times New Roman</vt:lpstr>
      <vt:lpstr>Wingdings</vt:lpstr>
      <vt:lpstr>Houttype</vt:lpstr>
      <vt:lpstr>Vakdidactiek en Onderwijskunde 2</vt:lpstr>
      <vt:lpstr>Programma</vt:lpstr>
      <vt:lpstr>Ophalen kennis vakdidactiek</vt:lpstr>
      <vt:lpstr>Metablik</vt:lpstr>
      <vt:lpstr>Didactisch practicum</vt:lpstr>
      <vt:lpstr>Opdracht differentiëren</vt:lpstr>
      <vt:lpstr>Opdracht differentiëren</vt:lpstr>
      <vt:lpstr>Definitie</vt:lpstr>
      <vt:lpstr>PowerPoint-presentatie</vt:lpstr>
      <vt:lpstr>4 invalshoeken</vt:lpstr>
      <vt:lpstr>Divergente differentiatie (Vrije tempo model)  versus  Convergente differentiatie (BHV model)</vt:lpstr>
      <vt:lpstr>Divergente differentiatie</vt:lpstr>
      <vt:lpstr>Convergente differentiatie</vt:lpstr>
      <vt:lpstr>BHV model</vt:lpstr>
      <vt:lpstr>Differentiatie in instructie</vt:lpstr>
      <vt:lpstr>Dilemma’s op het gebied van differentiatie </vt:lpstr>
      <vt:lpstr>Nabespreken opdracht</vt:lpstr>
      <vt:lpstr>Voorbereiden college 3: Beeld (bewegend)</vt:lpstr>
      <vt:lpstr>Volgende week  </vt:lpstr>
    </vt:vector>
  </TitlesOfParts>
  <Company>Noordelijke Hogeschool Leeuwarden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Vakdidactiek en Onderwijskunde 2</dc:title>
  <dc:creator>Tattje, H.</dc:creator>
  <cp:lastModifiedBy>Otten, N.</cp:lastModifiedBy>
  <cp:revision>34</cp:revision>
  <cp:lastPrinted>2018-11-15T09:41:08Z</cp:lastPrinted>
  <dcterms:created xsi:type="dcterms:W3CDTF">2016-11-14T11:00:57Z</dcterms:created>
  <dcterms:modified xsi:type="dcterms:W3CDTF">2018-11-19T23:33:22Z</dcterms:modified>
</cp:coreProperties>
</file>